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4" r:id="rId4"/>
    <p:sldId id="273" r:id="rId5"/>
    <p:sldId id="274" r:id="rId6"/>
    <p:sldId id="275" r:id="rId7"/>
    <p:sldId id="261" r:id="rId8"/>
    <p:sldId id="267" r:id="rId9"/>
    <p:sldId id="278" r:id="rId10"/>
    <p:sldId id="279" r:id="rId11"/>
    <p:sldId id="268" r:id="rId12"/>
    <p:sldId id="269" r:id="rId13"/>
    <p:sldId id="270" r:id="rId14"/>
  </p:sldIdLst>
  <p:sldSz cx="24384000" cy="13716000"/>
  <p:notesSz cx="6858000" cy="9144000"/>
  <p:embeddedFontLst>
    <p:embeddedFont>
      <p:font typeface="Open Sans" pitchFamily="2" charset="0"/>
      <p:regular r:id="rId16"/>
      <p:bold r:id="rId17"/>
      <p:italic r:id="rId18"/>
      <p:boldItalic r:id="rId19"/>
    </p:embeddedFont>
    <p:embeddedFont>
      <p:font typeface="Helvetica Neue" panose="020B0604020202020204" charset="0"/>
      <p:regular r:id="rId20"/>
      <p:bold r:id="rId21"/>
      <p:italic r:id="rId22"/>
      <p:boldItalic r:id="rId23"/>
    </p:embeddedFont>
    <p:embeddedFont>
      <p:font typeface="Montserrat" panose="020B0604020202020204" charset="-52"/>
      <p:regular r:id="rId24"/>
      <p:bold r:id="rId25"/>
      <p:italic r:id="rId26"/>
      <p:boldItalic r:id="rId27"/>
    </p:embeddedFont>
    <p:embeddedFont>
      <p:font typeface="Poppins" panose="020B060402020202020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Xb/mjvswv2cXH3F9M2Q0XgVQq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Акбаров Жамшид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76D5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212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58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828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37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57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95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3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91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70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993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7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hoto">
  <p:cSld name="Blank with phot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" name="Google Shape;10;p27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" name="Google Shape;11;p27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" name="Google Shape;12;p27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" name="Google Shape;13;p27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" name="Google Shape;14;p27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" name="Google Shape;15;p27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" name="Google Shape;16;p27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hoto">
  <p:cSld name="Slide with phot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7" name="Google Shape;27;p29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8" name="Google Shape;28;p29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" name="Google Shape;29;p29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" name="Google Shape;30;p29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" name="Google Shape;31;p29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" name="Google Shape;32;p29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" name="Google Shape;33;p29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4" name="Google Shape;34;p29"/>
          <p:cNvSpPr txBox="1">
            <a:spLocks noGrp="1"/>
          </p:cNvSpPr>
          <p:nvPr>
            <p:ph type="sldNum" idx="12"/>
          </p:nvPr>
        </p:nvSpPr>
        <p:spPr>
          <a:xfrm>
            <a:off x="22488525" y="12347575"/>
            <a:ext cx="8953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" name="Google Shape;35;p29"/>
          <p:cNvGrpSpPr/>
          <p:nvPr/>
        </p:nvGrpSpPr>
        <p:grpSpPr>
          <a:xfrm>
            <a:off x="1966864" y="12042576"/>
            <a:ext cx="2206145" cy="825937"/>
            <a:chOff x="5233327" y="11805083"/>
            <a:chExt cx="2206145" cy="825937"/>
          </a:xfrm>
        </p:grpSpPr>
        <p:sp>
          <p:nvSpPr>
            <p:cNvPr id="36" name="Google Shape;36;p29"/>
            <p:cNvSpPr txBox="1"/>
            <p:nvPr/>
          </p:nvSpPr>
          <p:spPr>
            <a:xfrm>
              <a:off x="5279232" y="11805083"/>
              <a:ext cx="2160240" cy="558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2800" b="1" i="0" u="none" strike="noStrike" cap="none">
                  <a:solidFill>
                    <a:srgbClr val="1F1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DESIGN</a:t>
              </a:r>
              <a:endParaRPr sz="2800" b="1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" name="Google Shape;37;p29"/>
            <p:cNvSpPr/>
            <p:nvPr/>
          </p:nvSpPr>
          <p:spPr>
            <a:xfrm>
              <a:off x="5233327" y="12150889"/>
              <a:ext cx="2206145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1F1F1F"/>
                  </a:solidFill>
                  <a:latin typeface="Open Sans"/>
                  <a:ea typeface="Open Sans"/>
                  <a:cs typeface="Open Sans"/>
                  <a:sym typeface="Open Sans"/>
                </a:rPr>
                <a:t>by HiSlide.io</a:t>
              </a:r>
              <a:endParaRPr sz="1400" b="0" i="0" u="none" strike="noStrike" cap="none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dark">
  <p:cSld name="1_Blank dar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marR="0" lvl="0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/>
        </p:nvSpPr>
        <p:spPr>
          <a:xfrm>
            <a:off x="3544865" y="6513534"/>
            <a:ext cx="18325577" cy="76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ru-RU" sz="36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Курсовая работа по дисциплине «Информационные системы»</a:t>
            </a:r>
            <a:endParaRPr sz="3600" b="1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23209250" y="1096962"/>
            <a:ext cx="1174750" cy="115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16;p4"/>
          <p:cNvSpPr txBox="1"/>
          <p:nvPr/>
        </p:nvSpPr>
        <p:spPr>
          <a:xfrm>
            <a:off x="1320756" y="3458880"/>
            <a:ext cx="21206564" cy="305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 algn="ctr"/>
            <a:r>
              <a:rPr lang="ru-RU" sz="88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нейронных </a:t>
            </a:r>
            <a:r>
              <a:rPr lang="ru-RU" sz="88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сетей </a:t>
            </a:r>
          </a:p>
          <a:p>
            <a:pPr lvl="0" algn="ctr"/>
            <a:r>
              <a:rPr lang="ru-RU" sz="8800" b="1" dirty="0">
                <a:solidFill>
                  <a:srgbClr val="76D5FF"/>
                </a:solidFill>
                <a:latin typeface="Montserrat"/>
                <a:ea typeface="Montserrat"/>
                <a:cs typeface="Montserrat"/>
                <a:sym typeface="Montserrat"/>
              </a:rPr>
              <a:t>д</a:t>
            </a:r>
            <a:r>
              <a:rPr lang="ru-RU" sz="8800" b="1" dirty="0" smtClean="0">
                <a:solidFill>
                  <a:srgbClr val="76D5FF"/>
                </a:solidFill>
                <a:latin typeface="Montserrat"/>
                <a:ea typeface="Montserrat"/>
                <a:cs typeface="Montserrat"/>
                <a:sym typeface="Montserrat"/>
              </a:rPr>
              <a:t>ля классификации изображений</a:t>
            </a:r>
            <a:endParaRPr sz="88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26011" y="9983707"/>
            <a:ext cx="143455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Автор – Студент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</a:t>
            </a:r>
            <a:r>
              <a:rPr lang="ru-RU" sz="4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ПИо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Гончаров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Игорь Валерьевич </a:t>
            </a:r>
          </a:p>
          <a:p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Руководитель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ru-RU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Бабикова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Надежда Николаевна </a:t>
            </a:r>
            <a:endParaRPr lang="ru-RU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590805" y="11937304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840997" y="542137"/>
            <a:ext cx="10571968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МОДЕЛЬ СЕТИ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23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951978" y="675379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ОЦЕНКА РЕЗУЛЬТАТОВ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951978" y="3475073"/>
            <a:ext cx="8879225" cy="923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М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одель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редко принимает больного за здорового </a:t>
            </a:r>
            <a:r>
              <a:rPr lang="ru-RU" sz="3600" i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(7, 1</a:t>
            </a:r>
            <a:r>
              <a:rPr lang="ru-RU" sz="3600" i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%)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но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часто принимает здорового за больного </a:t>
            </a:r>
            <a:r>
              <a:rPr lang="ru-RU" sz="3600" i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(119, 19</a:t>
            </a:r>
            <a:r>
              <a:rPr lang="ru-RU" sz="3600" i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%)</a:t>
            </a:r>
          </a:p>
          <a:p>
            <a:pPr lvl="0">
              <a:lnSpc>
                <a:spcPct val="150000"/>
              </a:lnSpc>
            </a:pPr>
            <a:endParaRPr lang="ru-RU" sz="3600" i="1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Расчет метрик сети:</a:t>
            </a:r>
          </a:p>
          <a:p>
            <a:pPr lvl="0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Accuracy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0.80</a:t>
            </a:r>
          </a:p>
          <a:p>
            <a:pPr lvl="0">
              <a:lnSpc>
                <a:spcPct val="150000"/>
              </a:lnSpc>
            </a:pPr>
            <a:endParaRPr lang="en-US" sz="3600" b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Precision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0.76</a:t>
            </a:r>
          </a:p>
          <a:p>
            <a:pPr lvl="0">
              <a:lnSpc>
                <a:spcPct val="150000"/>
              </a:lnSpc>
            </a:pPr>
            <a:endParaRPr lang="en-US" sz="3600" b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Recall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0.98</a:t>
            </a:r>
          </a:p>
          <a:p>
            <a:pPr lvl="0">
              <a:lnSpc>
                <a:spcPct val="150000"/>
              </a:lnSpc>
            </a:pPr>
            <a:endParaRPr lang="ru-RU" sz="3600" i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 rotWithShape="1">
          <a:blip r:embed="rId3"/>
          <a:srcRect l="4303" b="3824"/>
          <a:stretch/>
        </p:blipFill>
        <p:spPr>
          <a:xfrm>
            <a:off x="13277588" y="3165048"/>
            <a:ext cx="10938479" cy="91859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5261146" y="2518717"/>
            <a:ext cx="8829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Матрица ошибок (</a:t>
            </a:r>
            <a:r>
              <a:rPr lang="en-US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Confusion Matrix)</a:t>
            </a:r>
            <a:endParaRPr lang="ru-RU" sz="36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 rot="16200000">
            <a:off x="11894837" y="7211542"/>
            <a:ext cx="2765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TRUE LABEL</a:t>
            </a:r>
            <a:endParaRPr lang="ru-RU" sz="3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175266" y="12469660"/>
            <a:ext cx="4051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PREDICTED LABEL</a:t>
            </a:r>
            <a:endParaRPr lang="ru-RU" sz="3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7314632" y="5933161"/>
            <a:ext cx="827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TN</a:t>
            </a:r>
            <a:endParaRPr lang="ru-RU" sz="36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1503528" y="5933161"/>
            <a:ext cx="728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</a:t>
            </a:r>
            <a:r>
              <a:rPr lang="en-US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P</a:t>
            </a:r>
            <a:endParaRPr lang="ru-RU" sz="36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7321770" y="10043785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FN</a:t>
            </a:r>
            <a:endParaRPr lang="ru-RU" sz="36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736221" y="7434499"/>
                <a:ext cx="5141151" cy="113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𝑻𝑵</m:t>
                          </m:r>
                        </m:num>
                        <m:den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𝑻𝑵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𝑭𝑷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𝑭𝑵</m:t>
                          </m:r>
                        </m:den>
                      </m:f>
                      <m:r>
                        <a:rPr lang="ru-RU" sz="3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21" y="7434499"/>
                <a:ext cx="5141151" cy="1138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5783928" y="9101061"/>
                <a:ext cx="2654894" cy="113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28" y="9101061"/>
                <a:ext cx="2654894" cy="1138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5063014" y="10767623"/>
                <a:ext cx="2688557" cy="113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14" y="10767623"/>
                <a:ext cx="2688557" cy="1138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5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1424125"/>
            <a:ext cx="10571968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5" y="4404406"/>
            <a:ext cx="14029152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Для классификации одного нового изображения была написана небольшая программа с визуальным интерфейсом на </a:t>
            </a:r>
            <a:r>
              <a:rPr lang="ru-RU" sz="3600" b="1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с использованием библиотеки </a:t>
            </a:r>
            <a:r>
              <a:rPr lang="ru-RU" sz="3600" b="1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PyQt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Для запуска данной программы на любом компьютере без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и установленных библиотек она была скомпилирована в исполняемый файл .EXE при помощи библиотеки </a:t>
            </a:r>
            <a:r>
              <a:rPr lang="ru-RU" sz="3600" b="1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auto-py-to-exe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046167" y="2868461"/>
            <a:ext cx="7064354" cy="940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1590805" y="910558"/>
            <a:ext cx="10233766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6" y="3236404"/>
            <a:ext cx="16171102" cy="923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ыла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спроектирована и реализована нейронная сеть, классифицирующая рентгеновские симки легких на здоровые и с признаками пневмонии. Вероятность верной классификации после нескольких циклов обучения составила порядка 76%. 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Результаты исследования показывают, что использование глубоких нейронных сетей в медицине возможно уже сейчас: при наличии качественного размеченного набора данных, оптимально настроенных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гиперпараметров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удачно выбранной архитектуре модели с подходящими слоями можно добиться хороших результатов даже в сложных задачах. </a:t>
            </a:r>
          </a:p>
        </p:txBody>
      </p:sp>
    </p:spTree>
    <p:extLst>
      <p:ext uri="{BB962C8B-B14F-4D97-AF65-F5344CB8AC3E}">
        <p14:creationId xmlns:p14="http://schemas.microsoft.com/office/powerpoint/2010/main" val="15834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1590805" y="1840749"/>
            <a:ext cx="19751291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Объектом исследования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являются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методы классификации изображений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на основе нейронных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сетей.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Предмет </a:t>
            </a:r>
            <a:r>
              <a:rPr lang="ru-RU" sz="3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исследования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методы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создания нейронных сетей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Цель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создание нейронной сети, решающей задачу классификации изображений определенного типа (рентгенография легких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Google Shape;117;p4"/>
          <p:cNvSpPr/>
          <p:nvPr/>
        </p:nvSpPr>
        <p:spPr>
          <a:xfrm>
            <a:off x="1590805" y="6845185"/>
            <a:ext cx="20592791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Задачи исследования: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нализ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предметной области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роектирование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еализация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 на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при помощи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бучение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сети и оценка результатов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265129" y="822877"/>
            <a:ext cx="19692919" cy="9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54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НАБОР </a:t>
            </a:r>
            <a:r>
              <a:rPr lang="ru-RU" sz="54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ДАННЫХ </a:t>
            </a:r>
            <a:r>
              <a:rPr lang="en-US" sz="54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“Chest X-Ray Images (Pneumonia</a:t>
            </a:r>
            <a:r>
              <a:rPr lang="en-US" sz="54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)”</a:t>
            </a:r>
            <a:endParaRPr lang="en-US" sz="5400" b="1" dirty="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114333" y="2740524"/>
            <a:ext cx="11973218" cy="9848132"/>
          </a:xfrm>
          <a:prstGeom prst="rect">
            <a:avLst/>
          </a:prstGeom>
        </p:spPr>
      </p:pic>
      <p:sp>
        <p:nvSpPr>
          <p:cNvPr id="9" name="Google Shape;117;p4"/>
          <p:cNvSpPr/>
          <p:nvPr/>
        </p:nvSpPr>
        <p:spPr>
          <a:xfrm>
            <a:off x="1265129" y="2700335"/>
            <a:ext cx="10274599" cy="97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ts val="5800"/>
              </a:lnSpc>
            </a:pP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Данные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в наборе </a:t>
            </a:r>
            <a:r>
              <a:rPr lang="ru-RU" sz="32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 </a:t>
            </a:r>
            <a:r>
              <a:rPr lang="ru-RU" sz="3200" b="1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сбалансированны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нужно использовать метод увеличения недостающих данных.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В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качестве методов увеличения были выбраны горизонтальный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переворот,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поворот на 20 градусов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случайное изменение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яркости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 (библиотека </a:t>
            </a:r>
            <a:r>
              <a:rPr lang="en-US" sz="32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Imgaug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В результате был получен набор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из</a:t>
            </a:r>
            <a:endParaRPr lang="ru-RU" sz="32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lnSpc>
                <a:spcPts val="5800"/>
              </a:lnSpc>
            </a:pP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3875 снимков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класса “Здоровый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” и</a:t>
            </a:r>
            <a:endParaRPr lang="ru-RU" sz="32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lnSpc>
                <a:spcPts val="5800"/>
              </a:lnSpc>
            </a:pP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3875 снимков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класса “Пневмония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”.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Также изображения были унифицированы –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переведены в формат RGB и масштабированы к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размеру 224x224 пикселей при помощи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библиотеки </a:t>
            </a:r>
            <a:r>
              <a:rPr lang="ru-RU" sz="32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OpenСV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ru-RU" sz="32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907758" y="12403020"/>
            <a:ext cx="5525872" cy="9172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0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(5863 изображения)</a:t>
            </a:r>
          </a:p>
        </p:txBody>
      </p:sp>
      <p:sp>
        <p:nvSpPr>
          <p:cNvPr id="7" name="Google Shape;117;p4"/>
          <p:cNvSpPr/>
          <p:nvPr/>
        </p:nvSpPr>
        <p:spPr>
          <a:xfrm>
            <a:off x="1265129" y="1755648"/>
            <a:ext cx="5970823" cy="797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ru-RU" sz="32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Источник - сайт </a:t>
            </a:r>
            <a:r>
              <a:rPr lang="en-US" sz="3200" b="1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endParaRPr lang="ru-RU" sz="3200" b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02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Google Shape;117;p4"/>
          <p:cNvSpPr/>
          <p:nvPr/>
        </p:nvSpPr>
        <p:spPr>
          <a:xfrm>
            <a:off x="704713" y="2169550"/>
            <a:ext cx="8439287" cy="923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Пневмония характеризуется затемнением какого-либо участка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легочного поля с нечеткими размытыми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контурами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Г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рудная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клетка на изображениях с меткой "Здоровый" почти полностью прозрачная, четко видны ребра и сердце, в то время как на изображениях с меткой "Пневмония" этот участок почти полностью белый. 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9546336" y="731060"/>
            <a:ext cx="14662249" cy="11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3331921" y="1210605"/>
            <a:ext cx="17884069" cy="4865308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3454088" y="6996045"/>
            <a:ext cx="17439318" cy="46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28928" y="4305974"/>
            <a:ext cx="13469809" cy="9410026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14173094" y="6793975"/>
            <a:ext cx="9645647" cy="4434024"/>
          </a:xfrm>
          <a:prstGeom prst="rect">
            <a:avLst/>
          </a:prstGeom>
        </p:spPr>
      </p:pic>
      <p:sp>
        <p:nvSpPr>
          <p:cNvPr id="6" name="Google Shape;117;p4"/>
          <p:cNvSpPr/>
          <p:nvPr/>
        </p:nvSpPr>
        <p:spPr>
          <a:xfrm>
            <a:off x="676404" y="540392"/>
            <a:ext cx="2132406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На данный момент </a:t>
            </a:r>
            <a:r>
              <a:rPr lang="ru-RU" sz="44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сверточная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нейронная сеть и ее модификации</a:t>
            </a:r>
          </a:p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считаются лучшими по точности и скорости </a:t>
            </a:r>
            <a:r>
              <a:rPr lang="ru-RU" sz="4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алгоритмами для 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классификации изображений</a:t>
            </a:r>
            <a:endParaRPr lang="ru-RU" sz="44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389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1424125"/>
            <a:ext cx="14091782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5" y="4542906"/>
            <a:ext cx="20592791" cy="70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	язык </a:t>
            </a:r>
            <a:r>
              <a:rPr lang="en-US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	</a:t>
            </a: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	</a:t>
            </a:r>
            <a:r>
              <a:rPr lang="en-US" sz="6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Keras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прочее (</a:t>
            </a:r>
            <a:r>
              <a:rPr lang="en-US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Open</a:t>
            </a: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</a:t>
            </a:r>
            <a:r>
              <a:rPr lang="en-US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V,</a:t>
            </a:r>
            <a:r>
              <a:rPr lang="ru-RU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Imgaug</a:t>
            </a:r>
            <a:r>
              <a:rPr lang="ru-RU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Matplotlib</a:t>
            </a:r>
            <a:r>
              <a:rPr lang="en-US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r>
              <a:rPr lang="ru-RU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s://i.ytimg.com/vi/QYJJd2wLLww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2" b="20964"/>
          <a:stretch/>
        </p:blipFill>
        <p:spPr bwMode="auto">
          <a:xfrm>
            <a:off x="9274523" y="4634631"/>
            <a:ext cx="12192000" cy="394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7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4" y="1424125"/>
            <a:ext cx="1397904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ГИПЕРПАРАМЕТРЫ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4" y="3783213"/>
            <a:ext cx="17373601" cy="747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размер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партии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batch_size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число эпох (</a:t>
            </a:r>
            <a:r>
              <a:rPr lang="en-US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epochs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ранняя остановка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EarlyStopping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оптимизации 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градиентного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спуска </a:t>
            </a:r>
            <a:r>
              <a:rPr lang="ru-RU" sz="4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Adam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скорость обучения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learning_rate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>
              <a:lnSpc>
                <a:spcPct val="150000"/>
              </a:lnSpc>
            </a:pPr>
            <a:endParaRPr lang="en-US" sz="4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Обучение модели в </a:t>
            </a:r>
            <a:r>
              <a:rPr lang="ru-RU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Keras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запускается вызовом метода </a:t>
            </a:r>
            <a:r>
              <a:rPr lang="ru-RU" sz="4000" i="1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model.fit</a:t>
            </a:r>
            <a:r>
              <a:rPr lang="ru-RU" sz="4000" i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()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в который передается генератор и параметры, определенные ранее</a:t>
            </a: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937304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74285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5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iDESIGN - color2">
      <a:dk1>
        <a:srgbClr val="292729"/>
      </a:dk1>
      <a:lt1>
        <a:srgbClr val="FDFCFF"/>
      </a:lt1>
      <a:dk2>
        <a:srgbClr val="292729"/>
      </a:dk2>
      <a:lt2>
        <a:srgbClr val="EDEAF0"/>
      </a:lt2>
      <a:accent1>
        <a:srgbClr val="DAD7DD"/>
      </a:accent1>
      <a:accent2>
        <a:srgbClr val="76D5FF"/>
      </a:accent2>
      <a:accent3>
        <a:srgbClr val="76D5FF"/>
      </a:accent3>
      <a:accent4>
        <a:srgbClr val="76D5FF"/>
      </a:accent4>
      <a:accent5>
        <a:srgbClr val="76D5FF"/>
      </a:accent5>
      <a:accent6>
        <a:srgbClr val="76D5FF"/>
      </a:accent6>
      <a:hlink>
        <a:srgbClr val="76D5FF"/>
      </a:hlink>
      <a:folHlink>
        <a:srgbClr val="76D5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518</Words>
  <Application>Microsoft Office PowerPoint</Application>
  <PresentationFormat>Произвольный</PresentationFormat>
  <Paragraphs>69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Open Sans</vt:lpstr>
      <vt:lpstr>Helvetica Neue</vt:lpstr>
      <vt:lpstr>Montserrat</vt:lpstr>
      <vt:lpstr>Arial</vt:lpstr>
      <vt:lpstr>Poppins</vt:lpstr>
      <vt:lpstr>Cambria Math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Игорь</cp:lastModifiedBy>
  <cp:revision>116</cp:revision>
  <dcterms:modified xsi:type="dcterms:W3CDTF">2022-06-11T19:43:54Z</dcterms:modified>
</cp:coreProperties>
</file>